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4" r:id="rId4"/>
    <p:sldId id="265" r:id="rId5"/>
    <p:sldId id="266" r:id="rId6"/>
    <p:sldId id="267" r:id="rId7"/>
    <p:sldId id="268" r:id="rId8"/>
    <p:sldId id="263" r:id="rId9"/>
    <p:sldId id="270" r:id="rId10"/>
    <p:sldId id="271" r:id="rId11"/>
    <p:sldId id="272" r:id="rId12"/>
    <p:sldId id="257" r:id="rId13"/>
    <p:sldId id="260" r:id="rId14"/>
    <p:sldId id="273" r:id="rId15"/>
    <p:sldId id="275" r:id="rId16"/>
    <p:sldId id="274" r:id="rId17"/>
    <p:sldId id="259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0"/>
    <p:restoredTop sz="96405"/>
  </p:normalViewPr>
  <p:slideViewPr>
    <p:cSldViewPr snapToGrid="0" snapToObjects="1">
      <p:cViewPr varScale="1">
        <p:scale>
          <a:sx n="96" d="100"/>
          <a:sy n="96" d="100"/>
        </p:scale>
        <p:origin x="16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49DC7-4C26-F54B-9E7D-A3D2FE470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2C3AF8-B4C6-934C-888C-2A34F6263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DA7C2-A04B-4746-9587-1D389E35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ECF0C-972A-8C40-B7D8-3E3C1E508214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AAE39-C1E3-4E4F-AF9B-65F53E252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A4494-1444-944B-A117-917695030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907EB-BA65-F047-8F32-45239A350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58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74F33-9E53-C245-9EE1-BAD6AA741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35BEBA-8B15-4A40-B6F0-C2C52BC6D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B855D-D6B0-0C4D-8B28-0B66A65D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ECF0C-972A-8C40-B7D8-3E3C1E508214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219C5-3B4F-E04F-A304-E3EA1B178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356CD-8DDF-534B-BB60-9A38C0796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907EB-BA65-F047-8F32-45239A350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99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5ECE6D-B07C-C649-B430-35B010A89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21A6AE-9C28-EF48-AF83-260408FD4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3A081-D70B-A242-82C1-7FED6F436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ECF0C-972A-8C40-B7D8-3E3C1E508214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A5228-EA58-404E-9B02-46FAE8C61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4E078-7AD7-5541-8A3F-1F546B727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907EB-BA65-F047-8F32-45239A350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20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9720-B7E9-BA43-B195-3A1A18354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9F289-1AAE-8C4D-BD62-241F2B1AD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9F329-41C2-754A-987A-2CD7AB541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ECF0C-972A-8C40-B7D8-3E3C1E508214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D2FFB-3FDF-3F43-BEAA-4AF6E2D9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CF223-7309-E040-B66D-7AC9E1961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907EB-BA65-F047-8F32-45239A350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27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70F1-58C5-3845-873B-6E206360B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649EF-DDF4-2245-8C51-272543B49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DE52F-A8F3-4F4F-8FCC-F918FF445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ECF0C-972A-8C40-B7D8-3E3C1E508214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AA27F-F049-6540-BE2A-E384B4006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C3D06-7B68-D74A-8762-52578266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907EB-BA65-F047-8F32-45239A350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72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CB48-A8E9-3840-B589-21A656CAF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B08DC-F386-564C-8C41-DCB9EAAD00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3C317-8722-5D46-91EF-BE7B0A286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B3906-92DD-6440-A1E1-6F029A1C9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ECF0C-972A-8C40-B7D8-3E3C1E508214}" type="datetimeFigureOut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AF671-0DCA-0740-AA70-6112444CE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B98B5-4E90-054C-8D14-2583D4E2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907EB-BA65-F047-8F32-45239A350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0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72662-5170-2A48-AAC0-F7787B32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E302A-9FAF-EB4C-BAEB-0F6EB44E5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EB022-8291-804B-BFAD-27E3DC714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BD7522-891A-A449-94CF-09557CB93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C63695-9CB3-3E47-99AB-78426DF504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B7A1F4-48B5-E64B-B13A-43DE46162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ECF0C-972A-8C40-B7D8-3E3C1E508214}" type="datetimeFigureOut">
              <a:rPr lang="en-US" smtClean="0"/>
              <a:t>1/21/22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DAB929-914D-064C-9268-32FFC6DC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340B1F-6F8C-B845-B621-64DE9A5A4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907EB-BA65-F047-8F32-45239A350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3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BE75C-6800-5042-A034-B04C61B03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3F7771-A7FB-8946-AAA8-53F47C60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ECF0C-972A-8C40-B7D8-3E3C1E508214}" type="datetimeFigureOut">
              <a:rPr lang="en-US" smtClean="0"/>
              <a:t>1/21/22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EE4FB-FB89-E142-A454-867951650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16738-D86E-BD40-8258-6FB42AFE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907EB-BA65-F047-8F32-45239A350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6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0F6B5A-3160-E043-90B4-CDD84162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ECF0C-972A-8C40-B7D8-3E3C1E508214}" type="datetimeFigureOut">
              <a:rPr lang="en-US" smtClean="0"/>
              <a:t>1/21/22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209BB-60A2-F54C-B37B-632440D2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98EB2-F7CA-4E45-8BD7-38AD07EF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907EB-BA65-F047-8F32-45239A350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63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A795-667F-C842-9C5F-B7CEEEC5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A4D63-761E-2C46-929C-7FEE69ABE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9A2A0-505C-2D44-BEE8-2E872E8CD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FDFB9-9370-284F-BA7D-EB5BD7050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ECF0C-972A-8C40-B7D8-3E3C1E508214}" type="datetimeFigureOut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B01DD-3B75-0D45-A23C-4C5F57A32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0318B-A9DA-3841-B907-96192710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907EB-BA65-F047-8F32-45239A350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6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BCFAC-85B8-E84A-B685-FB66FCDE0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40428D-038A-024C-A6B6-CE57086669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CB9E7-E257-5747-8BAA-CF613F0AA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16450-CDB9-494E-9E61-0D9A78EBE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ECF0C-972A-8C40-B7D8-3E3C1E508214}" type="datetimeFigureOut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C291C-97B3-C843-8C30-825AEF6EA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BB676-B7E5-414A-A095-B3454D4B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907EB-BA65-F047-8F32-45239A350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42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31ECF9-7519-A243-AF36-E8D23A60B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8DB8B-0E09-F14F-9C34-87FD92FE1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FAAB9-9B42-8543-9B5C-48C71626D8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ECF0C-972A-8C40-B7D8-3E3C1E508214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35181-0574-F245-BA7F-0D0FE2F14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9DEE7-ADA6-5E41-834F-6A3D42DC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907EB-BA65-F047-8F32-45239A350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8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CDEB-967A-8C43-98CD-1C6BB906C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89241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+mn-lt"/>
              </a:rPr>
              <a:t>Correlation and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2AFF8-1144-2747-8E07-EC2148938B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MCB 288 </a:t>
            </a:r>
          </a:p>
          <a:p>
            <a:r>
              <a:rPr lang="en-US" dirty="0"/>
              <a:t>Lecture 2</a:t>
            </a:r>
          </a:p>
          <a:p>
            <a:r>
              <a:rPr lang="en-US" dirty="0"/>
              <a:t>24 January 2022</a:t>
            </a:r>
          </a:p>
          <a:p>
            <a:r>
              <a:rPr lang="en-US" dirty="0"/>
              <a:t>Spring 2022</a:t>
            </a:r>
          </a:p>
        </p:txBody>
      </p:sp>
    </p:spTree>
    <p:extLst>
      <p:ext uri="{BB962C8B-B14F-4D97-AF65-F5344CB8AC3E}">
        <p14:creationId xmlns:p14="http://schemas.microsoft.com/office/powerpoint/2010/main" val="409249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ACB5-5BBD-6B4C-B048-6F41919AF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Significance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A92C0F-4534-8744-A0B0-65EF289BF8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we put pairs of numbers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into a covariance or correlation calculator, we will get an answer out!</a:t>
                </a:r>
              </a:p>
              <a:p>
                <a:r>
                  <a:rPr lang="en-US" dirty="0"/>
                  <a:t>Correlation close to zero generally means no shared influences.</a:t>
                </a:r>
              </a:p>
              <a:p>
                <a:r>
                  <a:rPr lang="en-US" dirty="0"/>
                  <a:t>How far from zero do you need to be get “excited” in a statistical sense?  Depends on how many data points and your threshold for excitability.   More on this later.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A92C0F-4534-8744-A0B0-65EF289BF8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589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2A4AA-9A3C-4D42-AF5B-F055010E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F292A8-5DE7-574E-B1FB-48D0C3F26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3478" y="123312"/>
            <a:ext cx="4756906" cy="574614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1C6B1C-E6AC-F940-A018-706777F0B584}"/>
              </a:ext>
            </a:extLst>
          </p:cNvPr>
          <p:cNvSpPr/>
          <p:nvPr/>
        </p:nvSpPr>
        <p:spPr>
          <a:xfrm>
            <a:off x="6190735" y="6088357"/>
            <a:ext cx="55811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/>
              <a:t>Gorroochurn</a:t>
            </a:r>
            <a:r>
              <a:rPr lang="en-US" altLang="en-US" dirty="0"/>
              <a:t> (2016). “On Galton’s Change From “Reversion” to “Regression”  The American Statistician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77C336-4711-0A42-A761-6E82491B8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234938"/>
            <a:ext cx="4144909" cy="417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56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A802-35B8-294E-8B57-4736A28F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Linear “regression”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0B59E3-B933-7D46-84A8-128B3EBC3F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3473"/>
                <a:ext cx="10515600" cy="4909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>
                    <a:cs typeface="Arial" panose="020B0604020202020204" pitchFamily="34" charset="0"/>
                  </a:rPr>
                  <a:t>Given a set of data points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>
                    <a:cs typeface="Arial" panose="020B0604020202020204" pitchFamily="34" charset="0"/>
                  </a:rPr>
                  <a:t>)  where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3200" dirty="0">
                    <a:cs typeface="Arial" panose="020B0604020202020204" pitchFamily="34" charset="0"/>
                  </a:rPr>
                  <a:t> labels data points.</a:t>
                </a:r>
              </a:p>
              <a:p>
                <a:pPr marL="0" indent="0">
                  <a:buNone/>
                </a:pPr>
                <a:r>
                  <a:rPr lang="en-US" sz="3200" dirty="0">
                    <a:cs typeface="Arial" panose="020B0604020202020204" pitchFamily="34" charset="0"/>
                  </a:rPr>
                  <a:t>Linear model: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  <a:p>
                <a:pPr marL="0" indent="0">
                  <a:buNone/>
                </a:pPr>
                <a:r>
                  <a:rPr lang="en-US" sz="3200" dirty="0">
                    <a:cs typeface="Arial" panose="020B0604020202020204" pitchFamily="34" charset="0"/>
                  </a:rPr>
                  <a:t>Where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>
                    <a:cs typeface="Arial" panose="020B0604020202020204" pitchFamily="34" charset="0"/>
                  </a:rPr>
                  <a:t>are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>
                    <a:cs typeface="Arial" panose="020B0604020202020204" pitchFamily="34" charset="0"/>
                  </a:rPr>
                  <a:t>Unknown random variables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>
                    <a:cs typeface="Arial" panose="020B0604020202020204" pitchFamily="34" charset="0"/>
                  </a:rPr>
                  <a:t>Average to zero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>
                    <a:cs typeface="Arial" panose="020B0604020202020204" pitchFamily="34" charset="0"/>
                  </a:rPr>
                  <a:t>Variation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Arial" panose="020B0604020202020204" pitchFamily="34" charset="0"/>
                  </a:rPr>
                  <a:t> doesn’t depend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Arial" panose="020B0604020202020204" pitchFamily="34" charset="0"/>
                  </a:rPr>
                  <a:t> (e.g.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Arial" panose="020B0604020202020204" pitchFamily="34" charset="0"/>
                  </a:rPr>
                  <a:t> doesn’t depend on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Arial" panose="020B0604020202020204" pitchFamily="34" charset="0"/>
                  </a:rPr>
                  <a:t> are large or small)</a:t>
                </a:r>
              </a:p>
              <a:p>
                <a:pPr marL="0" indent="0" algn="ctr">
                  <a:buNone/>
                </a:pPr>
                <a:r>
                  <a:rPr lang="en-US" sz="3200" b="1" dirty="0">
                    <a:cs typeface="Arial" panose="020B0604020202020204" pitchFamily="34" charset="0"/>
                  </a:rPr>
                  <a:t>How can we estimate</a:t>
                </a:r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𝒂</m:t>
                    </m:r>
                  </m:oMath>
                </a14:m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b="1" dirty="0">
                    <a:cs typeface="Arial" panose="020B0604020202020204" pitchFamily="34" charset="0"/>
                  </a:rPr>
                  <a:t>and</a:t>
                </a:r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𝒃</m:t>
                    </m:r>
                  </m:oMath>
                </a14:m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marL="0" indent="0">
                  <a:buNone/>
                </a:pPr>
                <a:endParaRPr lang="en-US" sz="4000" dirty="0"/>
              </a:p>
              <a:p>
                <a:pPr marL="0" indent="0">
                  <a:buNone/>
                </a:pPr>
                <a:endParaRPr lang="en-US" sz="4000" dirty="0"/>
              </a:p>
              <a:p>
                <a:pPr marL="0" indent="0">
                  <a:buNone/>
                </a:pPr>
                <a:endParaRPr lang="en-US" sz="4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0B59E3-B933-7D46-84A8-128B3EBC3F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3473"/>
                <a:ext cx="10515600" cy="4909402"/>
              </a:xfrm>
              <a:blipFill>
                <a:blip r:embed="rId2"/>
                <a:stretch>
                  <a:fillRect l="-1568" t="-2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0145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A802-35B8-294E-8B57-4736A28FF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5902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Linear “regression”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0B59E3-B933-7D46-84A8-128B3EBC3F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9308"/>
                <a:ext cx="10515600" cy="4923567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sz="3200" dirty="0">
                    <a:cs typeface="Arial" panose="020B0604020202020204" pitchFamily="34" charset="0"/>
                  </a:rPr>
                  <a:t>Start with linear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  <a:p>
                <a:pPr marL="0" indent="0">
                  <a:buNone/>
                </a:pPr>
                <a:endParaRPr lang="en-US" sz="3200" dirty="0"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3200" dirty="0">
                    <a:cs typeface="Arial" panose="020B0604020202020204" pitchFamily="34" charset="0"/>
                  </a:rPr>
                  <a:t>Measure everything relative to its mean value (eliminates b)</a:t>
                </a:r>
              </a:p>
              <a:p>
                <a:pPr marL="0" indent="0">
                  <a:buNone/>
                </a:pPr>
                <a:endParaRPr lang="en-US" sz="3200" dirty="0"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 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&gt;=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− 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&gt;)+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endParaRPr lang="en-US" sz="3200" dirty="0"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3200" dirty="0">
                    <a:cs typeface="Arial" panose="020B0604020202020204" pitchFamily="34" charset="0"/>
                  </a:rPr>
                  <a:t>Multiply both sides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b="0" dirty="0"/>
                  <a:t> - &lt;x&gt;)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200" b="0" i="1" smtClean="0">
                              <a:latin typeface="Cambria Math" panose="02040503050406030204" pitchFamily="18" charset="0"/>
                            </a:rPr>
                            <m:t>− &lt;</m:t>
                          </m:r>
                          <m:r>
                            <a:rPr lang="en-US" sz="4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200" b="0" i="1" smtClean="0">
                              <a:latin typeface="Cambria Math" panose="02040503050406030204" pitchFamily="18" charset="0"/>
                            </a:rPr>
                            <m:t>&gt;) (</m:t>
                          </m:r>
                          <m:r>
                            <a:rPr lang="en-US" sz="4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− &lt;</m:t>
                      </m:r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&gt;)=</m:t>
                      </m:r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Sup>
                        <m:sSubSupPr>
                          <m:ctrlPr>
                            <a:rPr lang="en-US" sz="4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− &lt;</m:t>
                          </m:r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&gt;)</m:t>
                          </m:r>
                        </m:e>
                        <m:sub/>
                        <m:sup>
                          <m:r>
                            <a:rPr lang="en-US" sz="4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200" i="1">
                          <a:latin typeface="Cambria Math" panose="02040503050406030204" pitchFamily="18" charset="0"/>
                        </a:rPr>
                        <m:t>− &lt;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&gt;)</m:t>
                      </m:r>
                    </m:oMath>
                  </m:oMathPara>
                </a14:m>
                <a:endParaRPr lang="en-US" sz="3200" dirty="0"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3200" dirty="0">
                    <a:cs typeface="Arial" panose="020B0604020202020204" pitchFamily="34" charset="0"/>
                  </a:rPr>
                  <a:t>Now average over data points. 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3200" dirty="0">
                    <a:cs typeface="Arial" panose="020B0604020202020204" pitchFamily="34" charset="0"/>
                  </a:rPr>
                  <a:t>By assumption the last term averages to zero (since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>
                    <a:cs typeface="Arial" panose="020B0604020202020204" pitchFamily="34" charset="0"/>
                  </a:rPr>
                  <a:t> are randomly +/- and don’t correlate with</a:t>
                </a:r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>
                    <a:cs typeface="Arial" panose="020B0604020202020204" pitchFamily="34" charset="0"/>
                  </a:rPr>
                  <a:t>, half the terms are  + and half are -) or put another way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𝐶𝑜𝑣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0B59E3-B933-7D46-84A8-128B3EBC3F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9308"/>
                <a:ext cx="10515600" cy="4923567"/>
              </a:xfrm>
              <a:blipFill>
                <a:blip r:embed="rId2"/>
                <a:stretch>
                  <a:fillRect l="-724" t="-2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82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0EA49-9A09-D547-B327-13FCD0926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B2B27-6357-544A-98A7-D45563169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Solve for slope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dirty="0"/>
                  <a:t>Note on units: if y = </a:t>
                </a:r>
                <a:r>
                  <a:rPr lang="en-US" dirty="0" err="1"/>
                  <a:t>ax+b</a:t>
                </a:r>
                <a:r>
                  <a:rPr lang="en-US" dirty="0"/>
                  <a:t>, then units of a are (units of y)/(units of x).</a:t>
                </a:r>
              </a:p>
              <a:p>
                <a:r>
                  <a:rPr lang="en-US" dirty="0"/>
                  <a:t>This is similar to but different from the correlation</a:t>
                </a:r>
              </a:p>
              <a:p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𝐶𝑜𝑟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Note: both slope a and offset b are estimated from data, and so depend on sampling (we only have </a:t>
                </a:r>
                <a:r>
                  <a:rPr lang="en-US" i="1" dirty="0" err="1"/>
                  <a:t>i</a:t>
                </a:r>
                <a:r>
                  <a:rPr lang="en-US" i="1" dirty="0"/>
                  <a:t>=1…N</a:t>
                </a:r>
                <a:r>
                  <a:rPr lang="en-US" dirty="0"/>
                  <a:t>). So they will come with confidence intervals.</a:t>
                </a:r>
                <a:br>
                  <a:rPr lang="en-US" dirty="0"/>
                </a:br>
                <a:r>
                  <a:rPr lang="en-US" dirty="0"/>
                  <a:t>(You can try this out by creating simulated data with y = 1*x + e, and compute the slope; you won’t get exactly “1”.)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B2B27-6357-544A-98A7-D45563169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 r="-724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713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89BF6-AD1C-9349-8AD1-95D30900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Put another 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76817-4211-6941-A086-043D8F0184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we plot the dimensionless versions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(scaled by their respective standard deviations)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stddev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versus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stddev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 the slope is 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76817-4211-6941-A086-043D8F0184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6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6BBE-ADB9-A04A-951C-9ABB743C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750"/>
            <a:ext cx="10515600" cy="802194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+mn-lt"/>
              </a:rPr>
              <a:t>Correlation and linear regression both depend on </a:t>
            </a:r>
            <a:r>
              <a:rPr lang="en-US" sz="3200" b="1" dirty="0" err="1">
                <a:solidFill>
                  <a:schemeClr val="accent1"/>
                </a:solidFill>
                <a:latin typeface="+mn-lt"/>
              </a:rPr>
              <a:t>Cov</a:t>
            </a:r>
            <a:r>
              <a:rPr lang="en-US" sz="3200" b="1" dirty="0">
                <a:solidFill>
                  <a:schemeClr val="accent1"/>
                </a:solidFill>
                <a:latin typeface="+mn-lt"/>
              </a:rPr>
              <a:t>(</a:t>
            </a:r>
            <a:r>
              <a:rPr lang="en-US" sz="3200" b="1" dirty="0" err="1">
                <a:solidFill>
                  <a:schemeClr val="accent1"/>
                </a:solidFill>
                <a:latin typeface="+mn-lt"/>
              </a:rPr>
              <a:t>x,y</a:t>
            </a:r>
            <a:r>
              <a:rPr lang="en-US" sz="3200" b="1" dirty="0">
                <a:solidFill>
                  <a:schemeClr val="accent1"/>
                </a:solidFill>
                <a:latin typeface="+mn-lt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7D849-F0AE-5147-84A1-0E55C31D9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84" y="5819055"/>
            <a:ext cx="10515600" cy="92095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Cor(</a:t>
            </a:r>
            <a:r>
              <a:rPr lang="en-US" dirty="0" err="1"/>
              <a:t>x,y</a:t>
            </a:r>
            <a:r>
              <a:rPr lang="en-US" dirty="0"/>
              <a:t>) is dimensionless (between -1 and 1)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Slope of regression line obviously depends on scale on which x and y are measured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0F594-AB29-DA45-A5B3-E7C3D9F3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84" y="1533216"/>
            <a:ext cx="10849232" cy="42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12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8553-FB06-0447-B841-9FA5BB5EF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n-lt"/>
              </a:rPr>
              <a:t>If y = </a:t>
            </a:r>
            <a:r>
              <a:rPr lang="en-US" b="1" dirty="0" err="1">
                <a:solidFill>
                  <a:schemeClr val="accent1"/>
                </a:solidFill>
                <a:latin typeface="+mn-lt"/>
              </a:rPr>
              <a:t>ax+b</a:t>
            </a:r>
            <a:r>
              <a:rPr lang="en-US" b="1" dirty="0">
                <a:solidFill>
                  <a:schemeClr val="accent1"/>
                </a:solidFill>
                <a:latin typeface="+mn-lt"/>
              </a:rPr>
              <a:t>, how much of the variance in y is “explained” by x?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A3DE2-5C73-2247-A082-1965EADAD6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231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Compute variance</a:t>
                </a:r>
                <a:r>
                  <a:rPr lang="en-US" dirty="0">
                    <a:sym typeface="Wingdings" pitchFamily="2" charset="2"/>
                  </a:rPr>
                  <a:t> (use additivity)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dirty="0"/>
                  <a:t>Plugging in the expression for the slope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dirty="0"/>
                  <a:t>, and a little manipulation</a:t>
                </a:r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So for linear regression, “variance explained” is the square of the correlation coefficient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A3DE2-5C73-2247-A082-1965EADAD6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2310"/>
              </a:xfrm>
              <a:blipFill>
                <a:blip r:embed="rId2"/>
                <a:stretch>
                  <a:fillRect l="-1086" b="-1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6756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C919-C8A4-1641-BFA7-81213193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n-lt"/>
                <a:cs typeface="Calibri" panose="020F0502020204030204" pitchFamily="34" charset="0"/>
              </a:rPr>
              <a:t>All of this is background so you know at least roughly what is going on “under the hood”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18C41-6B21-2243-843A-B14BDF6C06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48929"/>
                <a:ext cx="10515600" cy="392803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But all of this happens behind the scenes in python scripts</a:t>
                </a:r>
              </a:p>
              <a:p>
                <a:r>
                  <a:rPr lang="en-US" dirty="0"/>
                  <a:t>Typically, done by minimization: find the a and b that minimize the squared deviation between the “observed”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the “predicted”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(Squared so </a:t>
                </a:r>
                <a:r>
                  <a:rPr lang="en-US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that errors </a:t>
                </a:r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both above or below </a:t>
                </a:r>
                <a:r>
                  <a:rPr lang="en-US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are counted)</a:t>
                </a:r>
                <a:endParaRPr lang="en-US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)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“least squares” (reproduces the sketched analysis we did above)</a:t>
                </a:r>
              </a:p>
              <a:p>
                <a:r>
                  <a:rPr lang="en-US" dirty="0"/>
                  <a:t>We will see other examples later where other measures of the difference between observation and predicted are minimized.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18C41-6B21-2243-843A-B14BDF6C06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48929"/>
                <a:ext cx="10515600" cy="3928033"/>
              </a:xfrm>
              <a:blipFill>
                <a:blip r:embed="rId2"/>
                <a:stretch>
                  <a:fillRect l="-965" t="-3226" r="-965" b="-1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178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D44A-3C7F-094A-8D89-287889067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n-lt"/>
              </a:rPr>
              <a:t>Addendum: what if the observed effect is due to the </a:t>
            </a:r>
            <a:r>
              <a:rPr lang="en-US" b="1" i="1" dirty="0">
                <a:solidFill>
                  <a:schemeClr val="accent1"/>
                </a:solidFill>
                <a:latin typeface="+mn-lt"/>
              </a:rPr>
              <a:t>multiplication</a:t>
            </a:r>
            <a:r>
              <a:rPr lang="en-US" b="1" dirty="0">
                <a:solidFill>
                  <a:schemeClr val="accent1"/>
                </a:solidFill>
                <a:latin typeface="+mn-lt"/>
              </a:rPr>
              <a:t> of many small factors?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836FB-2359-B142-B07D-D74CD4E49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21" y="1997903"/>
            <a:ext cx="10783957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Data = (some constant)*(1+</a:t>
            </a:r>
            <a:r>
              <a:rPr lang="en-US" i="1" dirty="0"/>
              <a:t>x</a:t>
            </a:r>
            <a:r>
              <a:rPr lang="en-US" baseline="-25000" dirty="0"/>
              <a:t>1</a:t>
            </a:r>
            <a:r>
              <a:rPr lang="en-US" dirty="0"/>
              <a:t>)*(1+</a:t>
            </a:r>
            <a:r>
              <a:rPr lang="en-US" i="1" dirty="0"/>
              <a:t>x</a:t>
            </a:r>
            <a:r>
              <a:rPr lang="en-US" baseline="-25000" dirty="0"/>
              <a:t>2</a:t>
            </a:r>
            <a:r>
              <a:rPr lang="en-US" dirty="0"/>
              <a:t>)*(1+</a:t>
            </a:r>
            <a:r>
              <a:rPr lang="en-US" i="1" dirty="0"/>
              <a:t>x</a:t>
            </a:r>
            <a:r>
              <a:rPr lang="en-US" baseline="-25000" dirty="0"/>
              <a:t>3</a:t>
            </a:r>
            <a:r>
              <a:rPr lang="en-US" dirty="0"/>
              <a:t>)….(1+</a:t>
            </a:r>
            <a:r>
              <a:rPr lang="en-US" i="1" dirty="0"/>
              <a:t>x</a:t>
            </a:r>
            <a:r>
              <a:rPr lang="en-US" baseline="-25000" dirty="0"/>
              <a:t>n</a:t>
            </a:r>
            <a:r>
              <a:rPr lang="en-US" dirty="0"/>
              <a:t>)</a:t>
            </a:r>
          </a:p>
          <a:p>
            <a:r>
              <a:rPr lang="en-US" dirty="0"/>
              <a:t>Where the </a:t>
            </a:r>
            <a:r>
              <a:rPr lang="en-US" i="1" dirty="0"/>
              <a:t>x</a:t>
            </a:r>
            <a:r>
              <a:rPr lang="en-US" baseline="-25000" dirty="0"/>
              <a:t>i</a:t>
            </a:r>
            <a:r>
              <a:rPr lang="en-US" dirty="0"/>
              <a:t> account for small influences and are equally likely to be + or –</a:t>
            </a:r>
          </a:p>
          <a:p>
            <a:endParaRPr lang="en-US" dirty="0"/>
          </a:p>
          <a:p>
            <a:r>
              <a:rPr lang="en-US" dirty="0"/>
              <a:t>Then </a:t>
            </a:r>
            <a:r>
              <a:rPr lang="en-US" i="1" dirty="0"/>
              <a:t>log</a:t>
            </a:r>
            <a:r>
              <a:rPr lang="en-US" dirty="0"/>
              <a:t>(data) = log(</a:t>
            </a:r>
            <a:r>
              <a:rPr lang="en-US" i="1" dirty="0"/>
              <a:t>const)</a:t>
            </a:r>
            <a:r>
              <a:rPr lang="en-US" dirty="0"/>
              <a:t> + </a:t>
            </a:r>
            <a:r>
              <a:rPr lang="en-US" i="1" dirty="0"/>
              <a:t>log</a:t>
            </a:r>
            <a:r>
              <a:rPr lang="en-US" dirty="0"/>
              <a:t>(1+</a:t>
            </a:r>
            <a:r>
              <a:rPr lang="en-US" i="1" dirty="0"/>
              <a:t>x</a:t>
            </a:r>
            <a:r>
              <a:rPr lang="en-US" baseline="-25000" dirty="0"/>
              <a:t>1</a:t>
            </a:r>
            <a:r>
              <a:rPr lang="en-US" dirty="0"/>
              <a:t>) + </a:t>
            </a:r>
            <a:r>
              <a:rPr lang="en-US" i="1" dirty="0"/>
              <a:t>log</a:t>
            </a:r>
            <a:r>
              <a:rPr lang="en-US" dirty="0"/>
              <a:t>(1+</a:t>
            </a:r>
            <a:r>
              <a:rPr lang="en-US" i="1" dirty="0"/>
              <a:t>x</a:t>
            </a:r>
            <a:r>
              <a:rPr lang="en-US" baseline="-25000" dirty="0"/>
              <a:t>2</a:t>
            </a:r>
            <a:r>
              <a:rPr lang="en-US" dirty="0"/>
              <a:t>) + </a:t>
            </a:r>
            <a:r>
              <a:rPr lang="en-US" i="1" dirty="0"/>
              <a:t>log</a:t>
            </a:r>
            <a:r>
              <a:rPr lang="en-US" dirty="0"/>
              <a:t>(1+</a:t>
            </a:r>
            <a:r>
              <a:rPr lang="en-US" i="1" dirty="0"/>
              <a:t>x</a:t>
            </a:r>
            <a:r>
              <a:rPr lang="en-US" baseline="-25000" dirty="0"/>
              <a:t>3</a:t>
            </a:r>
            <a:r>
              <a:rPr lang="en-US" dirty="0"/>
              <a:t>) + … + </a:t>
            </a:r>
            <a:r>
              <a:rPr lang="en-US" i="1" dirty="0"/>
              <a:t>log</a:t>
            </a:r>
            <a:r>
              <a:rPr lang="en-US" dirty="0"/>
              <a:t>(1+</a:t>
            </a:r>
            <a:r>
              <a:rPr lang="en-US" i="1" dirty="0"/>
              <a:t>x</a:t>
            </a:r>
            <a:r>
              <a:rPr lang="en-US" baseline="-25000" dirty="0"/>
              <a:t>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       ~ </a:t>
            </a:r>
            <a:r>
              <a:rPr lang="en-US" i="1" dirty="0"/>
              <a:t>x</a:t>
            </a:r>
            <a:r>
              <a:rPr lang="en-US" baseline="-25000" dirty="0"/>
              <a:t>1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-25000" dirty="0"/>
              <a:t>2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-25000" dirty="0"/>
              <a:t>3</a:t>
            </a:r>
            <a:r>
              <a:rPr lang="en-US" dirty="0"/>
              <a:t> + … + </a:t>
            </a:r>
            <a:r>
              <a:rPr lang="en-US" i="1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  <a:p>
            <a:endParaRPr lang="en-US" dirty="0"/>
          </a:p>
          <a:p>
            <a:r>
              <a:rPr lang="en-US" dirty="0"/>
              <a:t>So </a:t>
            </a:r>
            <a:r>
              <a:rPr lang="en-US" b="1" i="1" dirty="0"/>
              <a:t>log</a:t>
            </a:r>
            <a:r>
              <a:rPr lang="en-US" b="1" dirty="0"/>
              <a:t>(data) </a:t>
            </a:r>
            <a:r>
              <a:rPr lang="en-US" dirty="0"/>
              <a:t>is normally distributed.</a:t>
            </a:r>
          </a:p>
          <a:p>
            <a:r>
              <a:rPr lang="en-US" dirty="0"/>
              <a:t>This is called (somewhat confusingly) the “</a:t>
            </a:r>
            <a:r>
              <a:rPr lang="en-US" b="1" dirty="0"/>
              <a:t>log normal</a:t>
            </a:r>
            <a:r>
              <a:rPr lang="en-US" dirty="0"/>
              <a:t>” distribution</a:t>
            </a:r>
          </a:p>
          <a:p>
            <a:r>
              <a:rPr lang="en-US" dirty="0"/>
              <a:t>Prescription: take logs and proceed as usual</a:t>
            </a:r>
          </a:p>
        </p:txBody>
      </p:sp>
    </p:spTree>
    <p:extLst>
      <p:ext uri="{BB962C8B-B14F-4D97-AF65-F5344CB8AC3E}">
        <p14:creationId xmlns:p14="http://schemas.microsoft.com/office/powerpoint/2010/main" val="351704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6BBE-ADB9-A04A-951C-9ABB743C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219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Why we prefer variance to standard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7D849-F0AE-5147-84A1-0E55C31D91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3506"/>
                <a:ext cx="10515600" cy="518936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Consider a “random variable”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(for example: expression of gene X across replicates)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labels the specific instances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/>
                  <a:t>Mean (or average) = central tendency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add up the numbers, divide by 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Variance (aka standard deviation squared)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subtract mean from each number, square it, divide by N-1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 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7D849-F0AE-5147-84A1-0E55C31D91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3506"/>
                <a:ext cx="10515600" cy="5189369"/>
              </a:xfrm>
              <a:blipFill>
                <a:blip r:embed="rId2"/>
                <a:stretch>
                  <a:fillRect l="-724" t="-732" b="-27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548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CDF90-349E-9A4A-857B-1A471206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Trivial (but important) points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854FD3-2381-9E4C-BE26-BE59ABB19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we add a constant shift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mean is also shifted, but the variance is not.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we multiply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by a constant factor (for example, changing units from centimeters to microns or inches) then we’re stretching …</a:t>
                </a:r>
              </a:p>
              <a:p>
                <a:pPr lvl="1"/>
                <a:r>
                  <a:rPr lang="en-US" dirty="0"/>
                  <a:t>the mean is multiplied by the same constant factor.</a:t>
                </a:r>
              </a:p>
              <a:p>
                <a:pPr lvl="1"/>
                <a:r>
                  <a:rPr lang="en-US" dirty="0"/>
                  <a:t>The variance is multiplied by the </a:t>
                </a:r>
                <a:r>
                  <a:rPr lang="en-US" b="1" dirty="0"/>
                  <a:t>square</a:t>
                </a:r>
                <a:r>
                  <a:rPr lang="en-US" dirty="0"/>
                  <a:t> of the constant factor.</a:t>
                </a:r>
              </a:p>
              <a:p>
                <a:r>
                  <a:rPr lang="en-US" dirty="0"/>
                  <a:t>This is why we often use standard deviation -- it has the same units as the variable, and can more naturally be compared with it.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854FD3-2381-9E4C-BE26-BE59ABB19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299FBC-C02E-C841-8C07-BC0B3A828A4C}"/>
              </a:ext>
            </a:extLst>
          </p:cNvPr>
          <p:cNvCxnSpPr/>
          <p:nvPr/>
        </p:nvCxnSpPr>
        <p:spPr>
          <a:xfrm>
            <a:off x="1416819" y="2723103"/>
            <a:ext cx="0" cy="8943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C48E70-1257-F348-8E58-14B5FF588370}"/>
              </a:ext>
            </a:extLst>
          </p:cNvPr>
          <p:cNvCxnSpPr>
            <a:cxnSpLocks/>
          </p:cNvCxnSpPr>
          <p:nvPr/>
        </p:nvCxnSpPr>
        <p:spPr>
          <a:xfrm flipH="1">
            <a:off x="1416819" y="3617407"/>
            <a:ext cx="31853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15CE4B8A-044D-344B-9F40-08CE932D3339}"/>
              </a:ext>
            </a:extLst>
          </p:cNvPr>
          <p:cNvSpPr/>
          <p:nvPr/>
        </p:nvSpPr>
        <p:spPr>
          <a:xfrm>
            <a:off x="1457013" y="2951109"/>
            <a:ext cx="1597688" cy="656249"/>
          </a:xfrm>
          <a:custGeom>
            <a:avLst/>
            <a:gdLst>
              <a:gd name="connsiteX0" fmla="*/ 0 w 1597688"/>
              <a:gd name="connsiteY0" fmla="*/ 656249 h 656249"/>
              <a:gd name="connsiteX1" fmla="*/ 291402 w 1597688"/>
              <a:gd name="connsiteY1" fmla="*/ 646201 h 656249"/>
              <a:gd name="connsiteX2" fmla="*/ 432079 w 1597688"/>
              <a:gd name="connsiteY2" fmla="*/ 545717 h 656249"/>
              <a:gd name="connsiteX3" fmla="*/ 532562 w 1597688"/>
              <a:gd name="connsiteY3" fmla="*/ 374895 h 656249"/>
              <a:gd name="connsiteX4" fmla="*/ 592853 w 1597688"/>
              <a:gd name="connsiteY4" fmla="*/ 214122 h 656249"/>
              <a:gd name="connsiteX5" fmla="*/ 663191 w 1597688"/>
              <a:gd name="connsiteY5" fmla="*/ 33251 h 656249"/>
              <a:gd name="connsiteX6" fmla="*/ 773723 w 1597688"/>
              <a:gd name="connsiteY6" fmla="*/ 3106 h 656249"/>
              <a:gd name="connsiteX7" fmla="*/ 904351 w 1597688"/>
              <a:gd name="connsiteY7" fmla="*/ 73445 h 656249"/>
              <a:gd name="connsiteX8" fmla="*/ 964642 w 1597688"/>
              <a:gd name="connsiteY8" fmla="*/ 194025 h 656249"/>
              <a:gd name="connsiteX9" fmla="*/ 1024932 w 1597688"/>
              <a:gd name="connsiteY9" fmla="*/ 324654 h 656249"/>
              <a:gd name="connsiteX10" fmla="*/ 1085222 w 1597688"/>
              <a:gd name="connsiteY10" fmla="*/ 405040 h 656249"/>
              <a:gd name="connsiteX11" fmla="*/ 1165609 w 1597688"/>
              <a:gd name="connsiteY11" fmla="*/ 485427 h 656249"/>
              <a:gd name="connsiteX12" fmla="*/ 1286189 w 1597688"/>
              <a:gd name="connsiteY12" fmla="*/ 565814 h 656249"/>
              <a:gd name="connsiteX13" fmla="*/ 1426866 w 1597688"/>
              <a:gd name="connsiteY13" fmla="*/ 626104 h 656249"/>
              <a:gd name="connsiteX14" fmla="*/ 1597688 w 1597688"/>
              <a:gd name="connsiteY14" fmla="*/ 656249 h 656249"/>
              <a:gd name="connsiteX15" fmla="*/ 1597688 w 1597688"/>
              <a:gd name="connsiteY15" fmla="*/ 656249 h 6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97688" h="656249">
                <a:moveTo>
                  <a:pt x="0" y="656249"/>
                </a:moveTo>
                <a:lnTo>
                  <a:pt x="291402" y="646201"/>
                </a:lnTo>
                <a:cubicBezTo>
                  <a:pt x="363415" y="627779"/>
                  <a:pt x="391886" y="590935"/>
                  <a:pt x="432079" y="545717"/>
                </a:cubicBezTo>
                <a:cubicBezTo>
                  <a:pt x="472272" y="500499"/>
                  <a:pt x="505766" y="430161"/>
                  <a:pt x="532562" y="374895"/>
                </a:cubicBezTo>
                <a:cubicBezTo>
                  <a:pt x="559358" y="319629"/>
                  <a:pt x="571082" y="271063"/>
                  <a:pt x="592853" y="214122"/>
                </a:cubicBezTo>
                <a:cubicBezTo>
                  <a:pt x="614624" y="157181"/>
                  <a:pt x="633046" y="68420"/>
                  <a:pt x="663191" y="33251"/>
                </a:cubicBezTo>
                <a:cubicBezTo>
                  <a:pt x="693336" y="-1918"/>
                  <a:pt x="733530" y="-3593"/>
                  <a:pt x="773723" y="3106"/>
                </a:cubicBezTo>
                <a:cubicBezTo>
                  <a:pt x="813916" y="9805"/>
                  <a:pt x="872531" y="41625"/>
                  <a:pt x="904351" y="73445"/>
                </a:cubicBezTo>
                <a:cubicBezTo>
                  <a:pt x="936171" y="105265"/>
                  <a:pt x="944545" y="152157"/>
                  <a:pt x="964642" y="194025"/>
                </a:cubicBezTo>
                <a:cubicBezTo>
                  <a:pt x="984739" y="235893"/>
                  <a:pt x="1004835" y="289485"/>
                  <a:pt x="1024932" y="324654"/>
                </a:cubicBezTo>
                <a:cubicBezTo>
                  <a:pt x="1045029" y="359823"/>
                  <a:pt x="1061776" y="378244"/>
                  <a:pt x="1085222" y="405040"/>
                </a:cubicBezTo>
                <a:cubicBezTo>
                  <a:pt x="1108668" y="431835"/>
                  <a:pt x="1132115" y="458631"/>
                  <a:pt x="1165609" y="485427"/>
                </a:cubicBezTo>
                <a:cubicBezTo>
                  <a:pt x="1199104" y="512223"/>
                  <a:pt x="1242646" y="542368"/>
                  <a:pt x="1286189" y="565814"/>
                </a:cubicBezTo>
                <a:cubicBezTo>
                  <a:pt x="1329732" y="589260"/>
                  <a:pt x="1374949" y="611031"/>
                  <a:pt x="1426866" y="626104"/>
                </a:cubicBezTo>
                <a:cubicBezTo>
                  <a:pt x="1478783" y="641177"/>
                  <a:pt x="1597688" y="656249"/>
                  <a:pt x="1597688" y="656249"/>
                </a:cubicBezTo>
                <a:lnTo>
                  <a:pt x="1597688" y="656249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D6D760F-A9B2-894D-8F5F-6C9135E5C93C}"/>
              </a:ext>
            </a:extLst>
          </p:cNvPr>
          <p:cNvSpPr/>
          <p:nvPr/>
        </p:nvSpPr>
        <p:spPr>
          <a:xfrm>
            <a:off x="2363036" y="2961158"/>
            <a:ext cx="1597688" cy="656249"/>
          </a:xfrm>
          <a:custGeom>
            <a:avLst/>
            <a:gdLst>
              <a:gd name="connsiteX0" fmla="*/ 0 w 1597688"/>
              <a:gd name="connsiteY0" fmla="*/ 656249 h 656249"/>
              <a:gd name="connsiteX1" fmla="*/ 291402 w 1597688"/>
              <a:gd name="connsiteY1" fmla="*/ 646201 h 656249"/>
              <a:gd name="connsiteX2" fmla="*/ 432079 w 1597688"/>
              <a:gd name="connsiteY2" fmla="*/ 545717 h 656249"/>
              <a:gd name="connsiteX3" fmla="*/ 532562 w 1597688"/>
              <a:gd name="connsiteY3" fmla="*/ 374895 h 656249"/>
              <a:gd name="connsiteX4" fmla="*/ 592853 w 1597688"/>
              <a:gd name="connsiteY4" fmla="*/ 214122 h 656249"/>
              <a:gd name="connsiteX5" fmla="*/ 663191 w 1597688"/>
              <a:gd name="connsiteY5" fmla="*/ 33251 h 656249"/>
              <a:gd name="connsiteX6" fmla="*/ 773723 w 1597688"/>
              <a:gd name="connsiteY6" fmla="*/ 3106 h 656249"/>
              <a:gd name="connsiteX7" fmla="*/ 904351 w 1597688"/>
              <a:gd name="connsiteY7" fmla="*/ 73445 h 656249"/>
              <a:gd name="connsiteX8" fmla="*/ 964642 w 1597688"/>
              <a:gd name="connsiteY8" fmla="*/ 194025 h 656249"/>
              <a:gd name="connsiteX9" fmla="*/ 1024932 w 1597688"/>
              <a:gd name="connsiteY9" fmla="*/ 324654 h 656249"/>
              <a:gd name="connsiteX10" fmla="*/ 1085222 w 1597688"/>
              <a:gd name="connsiteY10" fmla="*/ 405040 h 656249"/>
              <a:gd name="connsiteX11" fmla="*/ 1165609 w 1597688"/>
              <a:gd name="connsiteY11" fmla="*/ 485427 h 656249"/>
              <a:gd name="connsiteX12" fmla="*/ 1286189 w 1597688"/>
              <a:gd name="connsiteY12" fmla="*/ 565814 h 656249"/>
              <a:gd name="connsiteX13" fmla="*/ 1426866 w 1597688"/>
              <a:gd name="connsiteY13" fmla="*/ 626104 h 656249"/>
              <a:gd name="connsiteX14" fmla="*/ 1597688 w 1597688"/>
              <a:gd name="connsiteY14" fmla="*/ 656249 h 656249"/>
              <a:gd name="connsiteX15" fmla="*/ 1597688 w 1597688"/>
              <a:gd name="connsiteY15" fmla="*/ 656249 h 6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97688" h="656249">
                <a:moveTo>
                  <a:pt x="0" y="656249"/>
                </a:moveTo>
                <a:lnTo>
                  <a:pt x="291402" y="646201"/>
                </a:lnTo>
                <a:cubicBezTo>
                  <a:pt x="363415" y="627779"/>
                  <a:pt x="391886" y="590935"/>
                  <a:pt x="432079" y="545717"/>
                </a:cubicBezTo>
                <a:cubicBezTo>
                  <a:pt x="472272" y="500499"/>
                  <a:pt x="505766" y="430161"/>
                  <a:pt x="532562" y="374895"/>
                </a:cubicBezTo>
                <a:cubicBezTo>
                  <a:pt x="559358" y="319629"/>
                  <a:pt x="571082" y="271063"/>
                  <a:pt x="592853" y="214122"/>
                </a:cubicBezTo>
                <a:cubicBezTo>
                  <a:pt x="614624" y="157181"/>
                  <a:pt x="633046" y="68420"/>
                  <a:pt x="663191" y="33251"/>
                </a:cubicBezTo>
                <a:cubicBezTo>
                  <a:pt x="693336" y="-1918"/>
                  <a:pt x="733530" y="-3593"/>
                  <a:pt x="773723" y="3106"/>
                </a:cubicBezTo>
                <a:cubicBezTo>
                  <a:pt x="813916" y="9805"/>
                  <a:pt x="872531" y="41625"/>
                  <a:pt x="904351" y="73445"/>
                </a:cubicBezTo>
                <a:cubicBezTo>
                  <a:pt x="936171" y="105265"/>
                  <a:pt x="944545" y="152157"/>
                  <a:pt x="964642" y="194025"/>
                </a:cubicBezTo>
                <a:cubicBezTo>
                  <a:pt x="984739" y="235893"/>
                  <a:pt x="1004835" y="289485"/>
                  <a:pt x="1024932" y="324654"/>
                </a:cubicBezTo>
                <a:cubicBezTo>
                  <a:pt x="1045029" y="359823"/>
                  <a:pt x="1061776" y="378244"/>
                  <a:pt x="1085222" y="405040"/>
                </a:cubicBezTo>
                <a:cubicBezTo>
                  <a:pt x="1108668" y="431835"/>
                  <a:pt x="1132115" y="458631"/>
                  <a:pt x="1165609" y="485427"/>
                </a:cubicBezTo>
                <a:cubicBezTo>
                  <a:pt x="1199104" y="512223"/>
                  <a:pt x="1242646" y="542368"/>
                  <a:pt x="1286189" y="565814"/>
                </a:cubicBezTo>
                <a:cubicBezTo>
                  <a:pt x="1329732" y="589260"/>
                  <a:pt x="1374949" y="611031"/>
                  <a:pt x="1426866" y="626104"/>
                </a:cubicBezTo>
                <a:cubicBezTo>
                  <a:pt x="1478783" y="641177"/>
                  <a:pt x="1597688" y="656249"/>
                  <a:pt x="1597688" y="656249"/>
                </a:cubicBezTo>
                <a:lnTo>
                  <a:pt x="1597688" y="656249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563647-AD5C-DA46-9F04-C06635ED2270}"/>
              </a:ext>
            </a:extLst>
          </p:cNvPr>
          <p:cNvCxnSpPr/>
          <p:nvPr/>
        </p:nvCxnSpPr>
        <p:spPr>
          <a:xfrm>
            <a:off x="6261800" y="2707314"/>
            <a:ext cx="0" cy="8943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FA5E75-B94C-9F4D-B458-CDF547463605}"/>
              </a:ext>
            </a:extLst>
          </p:cNvPr>
          <p:cNvCxnSpPr>
            <a:cxnSpLocks/>
          </p:cNvCxnSpPr>
          <p:nvPr/>
        </p:nvCxnSpPr>
        <p:spPr>
          <a:xfrm flipH="1">
            <a:off x="6261800" y="3601618"/>
            <a:ext cx="49119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699D8F19-2001-414A-B2BA-DDF5605E586B}"/>
              </a:ext>
            </a:extLst>
          </p:cNvPr>
          <p:cNvSpPr/>
          <p:nvPr/>
        </p:nvSpPr>
        <p:spPr>
          <a:xfrm>
            <a:off x="6301994" y="2935320"/>
            <a:ext cx="1597688" cy="656249"/>
          </a:xfrm>
          <a:custGeom>
            <a:avLst/>
            <a:gdLst>
              <a:gd name="connsiteX0" fmla="*/ 0 w 1597688"/>
              <a:gd name="connsiteY0" fmla="*/ 656249 h 656249"/>
              <a:gd name="connsiteX1" fmla="*/ 291402 w 1597688"/>
              <a:gd name="connsiteY1" fmla="*/ 646201 h 656249"/>
              <a:gd name="connsiteX2" fmla="*/ 432079 w 1597688"/>
              <a:gd name="connsiteY2" fmla="*/ 545717 h 656249"/>
              <a:gd name="connsiteX3" fmla="*/ 532562 w 1597688"/>
              <a:gd name="connsiteY3" fmla="*/ 374895 h 656249"/>
              <a:gd name="connsiteX4" fmla="*/ 592853 w 1597688"/>
              <a:gd name="connsiteY4" fmla="*/ 214122 h 656249"/>
              <a:gd name="connsiteX5" fmla="*/ 663191 w 1597688"/>
              <a:gd name="connsiteY5" fmla="*/ 33251 h 656249"/>
              <a:gd name="connsiteX6" fmla="*/ 773723 w 1597688"/>
              <a:gd name="connsiteY6" fmla="*/ 3106 h 656249"/>
              <a:gd name="connsiteX7" fmla="*/ 904351 w 1597688"/>
              <a:gd name="connsiteY7" fmla="*/ 73445 h 656249"/>
              <a:gd name="connsiteX8" fmla="*/ 964642 w 1597688"/>
              <a:gd name="connsiteY8" fmla="*/ 194025 h 656249"/>
              <a:gd name="connsiteX9" fmla="*/ 1024932 w 1597688"/>
              <a:gd name="connsiteY9" fmla="*/ 324654 h 656249"/>
              <a:gd name="connsiteX10" fmla="*/ 1085222 w 1597688"/>
              <a:gd name="connsiteY10" fmla="*/ 405040 h 656249"/>
              <a:gd name="connsiteX11" fmla="*/ 1165609 w 1597688"/>
              <a:gd name="connsiteY11" fmla="*/ 485427 h 656249"/>
              <a:gd name="connsiteX12" fmla="*/ 1286189 w 1597688"/>
              <a:gd name="connsiteY12" fmla="*/ 565814 h 656249"/>
              <a:gd name="connsiteX13" fmla="*/ 1426866 w 1597688"/>
              <a:gd name="connsiteY13" fmla="*/ 626104 h 656249"/>
              <a:gd name="connsiteX14" fmla="*/ 1597688 w 1597688"/>
              <a:gd name="connsiteY14" fmla="*/ 656249 h 656249"/>
              <a:gd name="connsiteX15" fmla="*/ 1597688 w 1597688"/>
              <a:gd name="connsiteY15" fmla="*/ 656249 h 6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97688" h="656249">
                <a:moveTo>
                  <a:pt x="0" y="656249"/>
                </a:moveTo>
                <a:lnTo>
                  <a:pt x="291402" y="646201"/>
                </a:lnTo>
                <a:cubicBezTo>
                  <a:pt x="363415" y="627779"/>
                  <a:pt x="391886" y="590935"/>
                  <a:pt x="432079" y="545717"/>
                </a:cubicBezTo>
                <a:cubicBezTo>
                  <a:pt x="472272" y="500499"/>
                  <a:pt x="505766" y="430161"/>
                  <a:pt x="532562" y="374895"/>
                </a:cubicBezTo>
                <a:cubicBezTo>
                  <a:pt x="559358" y="319629"/>
                  <a:pt x="571082" y="271063"/>
                  <a:pt x="592853" y="214122"/>
                </a:cubicBezTo>
                <a:cubicBezTo>
                  <a:pt x="614624" y="157181"/>
                  <a:pt x="633046" y="68420"/>
                  <a:pt x="663191" y="33251"/>
                </a:cubicBezTo>
                <a:cubicBezTo>
                  <a:pt x="693336" y="-1918"/>
                  <a:pt x="733530" y="-3593"/>
                  <a:pt x="773723" y="3106"/>
                </a:cubicBezTo>
                <a:cubicBezTo>
                  <a:pt x="813916" y="9805"/>
                  <a:pt x="872531" y="41625"/>
                  <a:pt x="904351" y="73445"/>
                </a:cubicBezTo>
                <a:cubicBezTo>
                  <a:pt x="936171" y="105265"/>
                  <a:pt x="944545" y="152157"/>
                  <a:pt x="964642" y="194025"/>
                </a:cubicBezTo>
                <a:cubicBezTo>
                  <a:pt x="984739" y="235893"/>
                  <a:pt x="1004835" y="289485"/>
                  <a:pt x="1024932" y="324654"/>
                </a:cubicBezTo>
                <a:cubicBezTo>
                  <a:pt x="1045029" y="359823"/>
                  <a:pt x="1061776" y="378244"/>
                  <a:pt x="1085222" y="405040"/>
                </a:cubicBezTo>
                <a:cubicBezTo>
                  <a:pt x="1108668" y="431835"/>
                  <a:pt x="1132115" y="458631"/>
                  <a:pt x="1165609" y="485427"/>
                </a:cubicBezTo>
                <a:cubicBezTo>
                  <a:pt x="1199104" y="512223"/>
                  <a:pt x="1242646" y="542368"/>
                  <a:pt x="1286189" y="565814"/>
                </a:cubicBezTo>
                <a:cubicBezTo>
                  <a:pt x="1329732" y="589260"/>
                  <a:pt x="1374949" y="611031"/>
                  <a:pt x="1426866" y="626104"/>
                </a:cubicBezTo>
                <a:cubicBezTo>
                  <a:pt x="1478783" y="641177"/>
                  <a:pt x="1597688" y="656249"/>
                  <a:pt x="1597688" y="656249"/>
                </a:cubicBezTo>
                <a:lnTo>
                  <a:pt x="1597688" y="656249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C1DCA9D-E541-C648-9755-95374599A798}"/>
              </a:ext>
            </a:extLst>
          </p:cNvPr>
          <p:cNvSpPr/>
          <p:nvPr/>
        </p:nvSpPr>
        <p:spPr>
          <a:xfrm>
            <a:off x="7208017" y="2945369"/>
            <a:ext cx="3200400" cy="656249"/>
          </a:xfrm>
          <a:custGeom>
            <a:avLst/>
            <a:gdLst>
              <a:gd name="connsiteX0" fmla="*/ 0 w 1597688"/>
              <a:gd name="connsiteY0" fmla="*/ 656249 h 656249"/>
              <a:gd name="connsiteX1" fmla="*/ 291402 w 1597688"/>
              <a:gd name="connsiteY1" fmla="*/ 646201 h 656249"/>
              <a:gd name="connsiteX2" fmla="*/ 432079 w 1597688"/>
              <a:gd name="connsiteY2" fmla="*/ 545717 h 656249"/>
              <a:gd name="connsiteX3" fmla="*/ 532562 w 1597688"/>
              <a:gd name="connsiteY3" fmla="*/ 374895 h 656249"/>
              <a:gd name="connsiteX4" fmla="*/ 592853 w 1597688"/>
              <a:gd name="connsiteY4" fmla="*/ 214122 h 656249"/>
              <a:gd name="connsiteX5" fmla="*/ 663191 w 1597688"/>
              <a:gd name="connsiteY5" fmla="*/ 33251 h 656249"/>
              <a:gd name="connsiteX6" fmla="*/ 773723 w 1597688"/>
              <a:gd name="connsiteY6" fmla="*/ 3106 h 656249"/>
              <a:gd name="connsiteX7" fmla="*/ 904351 w 1597688"/>
              <a:gd name="connsiteY7" fmla="*/ 73445 h 656249"/>
              <a:gd name="connsiteX8" fmla="*/ 964642 w 1597688"/>
              <a:gd name="connsiteY8" fmla="*/ 194025 h 656249"/>
              <a:gd name="connsiteX9" fmla="*/ 1024932 w 1597688"/>
              <a:gd name="connsiteY9" fmla="*/ 324654 h 656249"/>
              <a:gd name="connsiteX10" fmla="*/ 1085222 w 1597688"/>
              <a:gd name="connsiteY10" fmla="*/ 405040 h 656249"/>
              <a:gd name="connsiteX11" fmla="*/ 1165609 w 1597688"/>
              <a:gd name="connsiteY11" fmla="*/ 485427 h 656249"/>
              <a:gd name="connsiteX12" fmla="*/ 1286189 w 1597688"/>
              <a:gd name="connsiteY12" fmla="*/ 565814 h 656249"/>
              <a:gd name="connsiteX13" fmla="*/ 1426866 w 1597688"/>
              <a:gd name="connsiteY13" fmla="*/ 626104 h 656249"/>
              <a:gd name="connsiteX14" fmla="*/ 1597688 w 1597688"/>
              <a:gd name="connsiteY14" fmla="*/ 656249 h 656249"/>
              <a:gd name="connsiteX15" fmla="*/ 1597688 w 1597688"/>
              <a:gd name="connsiteY15" fmla="*/ 656249 h 6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97688" h="656249">
                <a:moveTo>
                  <a:pt x="0" y="656249"/>
                </a:moveTo>
                <a:lnTo>
                  <a:pt x="291402" y="646201"/>
                </a:lnTo>
                <a:cubicBezTo>
                  <a:pt x="363415" y="627779"/>
                  <a:pt x="391886" y="590935"/>
                  <a:pt x="432079" y="545717"/>
                </a:cubicBezTo>
                <a:cubicBezTo>
                  <a:pt x="472272" y="500499"/>
                  <a:pt x="505766" y="430161"/>
                  <a:pt x="532562" y="374895"/>
                </a:cubicBezTo>
                <a:cubicBezTo>
                  <a:pt x="559358" y="319629"/>
                  <a:pt x="571082" y="271063"/>
                  <a:pt x="592853" y="214122"/>
                </a:cubicBezTo>
                <a:cubicBezTo>
                  <a:pt x="614624" y="157181"/>
                  <a:pt x="633046" y="68420"/>
                  <a:pt x="663191" y="33251"/>
                </a:cubicBezTo>
                <a:cubicBezTo>
                  <a:pt x="693336" y="-1918"/>
                  <a:pt x="733530" y="-3593"/>
                  <a:pt x="773723" y="3106"/>
                </a:cubicBezTo>
                <a:cubicBezTo>
                  <a:pt x="813916" y="9805"/>
                  <a:pt x="872531" y="41625"/>
                  <a:pt x="904351" y="73445"/>
                </a:cubicBezTo>
                <a:cubicBezTo>
                  <a:pt x="936171" y="105265"/>
                  <a:pt x="944545" y="152157"/>
                  <a:pt x="964642" y="194025"/>
                </a:cubicBezTo>
                <a:cubicBezTo>
                  <a:pt x="984739" y="235893"/>
                  <a:pt x="1004835" y="289485"/>
                  <a:pt x="1024932" y="324654"/>
                </a:cubicBezTo>
                <a:cubicBezTo>
                  <a:pt x="1045029" y="359823"/>
                  <a:pt x="1061776" y="378244"/>
                  <a:pt x="1085222" y="405040"/>
                </a:cubicBezTo>
                <a:cubicBezTo>
                  <a:pt x="1108668" y="431835"/>
                  <a:pt x="1132115" y="458631"/>
                  <a:pt x="1165609" y="485427"/>
                </a:cubicBezTo>
                <a:cubicBezTo>
                  <a:pt x="1199104" y="512223"/>
                  <a:pt x="1242646" y="542368"/>
                  <a:pt x="1286189" y="565814"/>
                </a:cubicBezTo>
                <a:cubicBezTo>
                  <a:pt x="1329732" y="589260"/>
                  <a:pt x="1374949" y="611031"/>
                  <a:pt x="1426866" y="626104"/>
                </a:cubicBezTo>
                <a:cubicBezTo>
                  <a:pt x="1478783" y="641177"/>
                  <a:pt x="1597688" y="656249"/>
                  <a:pt x="1597688" y="656249"/>
                </a:cubicBezTo>
                <a:lnTo>
                  <a:pt x="1597688" y="656249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59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BD9B-95B3-FD48-86EA-353C7656B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365125"/>
            <a:ext cx="10861431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Often a random variable is (or can be thought of) as the sum of multiple underlying random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31E756-FB21-4F4C-A1F9-816BAB6FDD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87167"/>
                <a:ext cx="10515600" cy="447472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Simple model: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(maybe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represents the 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 the amount of some transcription factor whose concentration varies randomly from replicate to replicate,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represents the 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 some measure of the openness of chromatin around gene X).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 it is not hard to show that </a:t>
                </a:r>
                <a:r>
                  <a:rPr lang="en-US" b="1" dirty="0"/>
                  <a:t>variances add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31E756-FB21-4F4C-A1F9-816BAB6FDD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87167"/>
                <a:ext cx="10515600" cy="4474722"/>
              </a:xfrm>
              <a:blipFill>
                <a:blip r:embed="rId2"/>
                <a:stretch>
                  <a:fillRect l="-1086" t="-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865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D9F6-B68F-0948-876F-185F64781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73" y="343169"/>
            <a:ext cx="11333703" cy="67573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This has broad applicability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E0D676-46CD-8741-80EE-4CA55436CA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93779"/>
                <a:ext cx="10515600" cy="488318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Another example: </a:t>
                </a:r>
              </a:p>
              <a:p>
                <a:pPr marL="457200" lvl="1" indent="0">
                  <a:buNone/>
                </a:pPr>
                <a:r>
                  <a:rPr lang="en-US" b="1" dirty="0"/>
                  <a:t>Adult height </a:t>
                </a:r>
                <a:r>
                  <a:rPr lang="en-US" dirty="0"/>
                  <a:t>= “sum” of multiple genetic and non-genetic factors (and their interaction)</a:t>
                </a:r>
              </a:p>
              <a:p>
                <a:r>
                  <a:rPr lang="en-US" dirty="0"/>
                  <a:t>So we can think of height of person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as the sum of </a:t>
                </a:r>
              </a:p>
              <a:p>
                <a:pPr lvl="1"/>
                <a:r>
                  <a:rPr lang="en-US" dirty="0"/>
                  <a:t>Effect of genotype at all the loci that affect height.  Each person has a definite genotype.  But if we think about each person as being pulled as a “replicate” from a human population,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would represent the effect of gene X on height of person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isolated (in theory) from the effects of any other genes. </a:t>
                </a:r>
              </a:p>
              <a:p>
                <a:pPr lvl="1"/>
                <a:r>
                  <a:rPr lang="en-US" dirty="0"/>
                  <a:t>Effects of environmental perturbations.  Each person has a series of developmental, nutritional, social, etc. experiences.  If we assume that each of these environmental effects produces a small +/- change in ultimate adult height, then we can consider them to be additive random factors that differ between individuals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E0D676-46CD-8741-80EE-4CA55436C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93779"/>
                <a:ext cx="10515600" cy="4883184"/>
              </a:xfrm>
              <a:blipFill>
                <a:blip r:embed="rId2"/>
                <a:stretch>
                  <a:fillRect l="-1086" t="-2073" r="-603" b="-1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184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D65A0-A0E2-344F-ACDF-A6E1653EA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09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Partitioning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A67B55-72F8-4641-9F79-CE2A5427DC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93778"/>
                <a:ext cx="10515600" cy="519909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It follows (trivially but somewhat deeply) that if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</a:t>
                </a:r>
              </a:p>
              <a:p>
                <a:pPr marL="457200" lvl="1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is the average height of the population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total genetic contribution to individual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total “environmental” contribution to individual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Then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Note that average height of population doesn’t matter for variance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h𝑒𝑟𝑖𝑡𝑎𝑏𝑖𝑙𝑖𝑡𝑦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			= “fraction of variance due to genetic effects”.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dirty="0"/>
                  <a:t>To make this separation of genetics and environment, we need data.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dirty="0"/>
                  <a:t>For example,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Var(E) </a:t>
                </a:r>
                <a:r>
                  <a:rPr lang="en-US" dirty="0">
                    <a:ea typeface="Cambria Math" panose="02040503050406030204" pitchFamily="18" charset="0"/>
                  </a:rPr>
                  <a:t>could be measured by looking at variation in height among clones 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by definition the same).  We’ll see fancier ways to do this</a:t>
                </a:r>
                <a:r>
                  <a:rPr lang="en-US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A67B55-72F8-4641-9F79-CE2A5427D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93778"/>
                <a:ext cx="10515600" cy="5199095"/>
              </a:xfrm>
              <a:blipFill>
                <a:blip r:embed="rId2"/>
                <a:stretch>
                  <a:fillRect l="-724" t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801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6BBE-ADB9-A04A-951C-9ABB743C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219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Comparing two variables: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7D849-F0AE-5147-84A1-0E55C31D9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84" y="5819055"/>
            <a:ext cx="10515600" cy="92095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multiplying (x-&lt;x&gt;) and (y-&lt;y&gt;) we get + when in I &amp; III, - when in  II &amp; IV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0F594-AB29-DA45-A5B3-E7C3D9F3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84" y="1286080"/>
            <a:ext cx="10849232" cy="42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69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6BBE-ADB9-A04A-951C-9ABB743C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219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Covariance and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7D849-F0AE-5147-84A1-0E55C31D91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3506"/>
                <a:ext cx="10515600" cy="518936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If two random variables both depend on the same underlying (possibly unknown) variable, they will be correlated.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/>
                  <a:t>Covariance</a:t>
                </a:r>
                <a:r>
                  <a:rPr lang="en-US" dirty="0"/>
                  <a:t> measures the ‘association’ between the variations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&gt;)(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greater than its mean typically happens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greater than its mean (and same for both less than)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is positive.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7D849-F0AE-5147-84A1-0E55C31D91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3506"/>
                <a:ext cx="10515600" cy="5189369"/>
              </a:xfrm>
              <a:blipFill>
                <a:blip r:embed="rId2"/>
                <a:stretch>
                  <a:fillRect l="-1086" t="-488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9455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6BBE-ADB9-A04A-951C-9ABB743C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219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Covariance and correlation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7D849-F0AE-5147-84A1-0E55C31D91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3506"/>
                <a:ext cx="10515600" cy="518936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Covariance</a:t>
                </a:r>
                <a:r>
                  <a:rPr lang="en-US" dirty="0"/>
                  <a:t> measures the ‘association’ between the variations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&gt;)(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So self-covariance is just variance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 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b="1" dirty="0"/>
                  <a:t>(Pearson) Correlation</a:t>
                </a:r>
                <a:r>
                  <a:rPr lang="en-US" dirty="0"/>
                  <a:t> measures covariance in terms of the</a:t>
                </a:r>
                <a:r>
                  <a:rPr lang="en-US" b="0" dirty="0"/>
                  <a:t> standard deviation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/>
                  <a:t>. It is between -1 and +1.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𝐶𝑜𝑟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b="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7D849-F0AE-5147-84A1-0E55C31D91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3506"/>
                <a:ext cx="10515600" cy="5189369"/>
              </a:xfrm>
              <a:blipFill>
                <a:blip r:embed="rId2"/>
                <a:stretch>
                  <a:fillRect l="-1086" t="-19268" b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243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6246</TotalTime>
  <Words>1573</Words>
  <Application>Microsoft Macintosh PowerPoint</Application>
  <PresentationFormat>Widescreen</PresentationFormat>
  <Paragraphs>151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</vt:lpstr>
      <vt:lpstr>Cambria Math</vt:lpstr>
      <vt:lpstr>Office Theme</vt:lpstr>
      <vt:lpstr>Correlation and regression</vt:lpstr>
      <vt:lpstr>Why we prefer variance to standard deviation</vt:lpstr>
      <vt:lpstr>Trivial (but important) points</vt:lpstr>
      <vt:lpstr>Often a random variable is (or can be thought of) as the sum of multiple underlying random factors</vt:lpstr>
      <vt:lpstr>This has broad applicability</vt:lpstr>
      <vt:lpstr>Partitioning variance</vt:lpstr>
      <vt:lpstr>Comparing two variables: Correlation</vt:lpstr>
      <vt:lpstr>Covariance and correlation</vt:lpstr>
      <vt:lpstr>Covariance and correlation continued</vt:lpstr>
      <vt:lpstr>Significance</vt:lpstr>
      <vt:lpstr>Linear regression</vt:lpstr>
      <vt:lpstr>Linear “regression”</vt:lpstr>
      <vt:lpstr>Linear “regression”</vt:lpstr>
      <vt:lpstr>…</vt:lpstr>
      <vt:lpstr>Put another way</vt:lpstr>
      <vt:lpstr>Correlation and linear regression both depend on Cov(x,y)</vt:lpstr>
      <vt:lpstr>If y = ax+b, how much of the variance in y is “explained” by x?</vt:lpstr>
      <vt:lpstr>All of this is background so you know at least roughly what is going on “under the hood”</vt:lpstr>
      <vt:lpstr>Addendum: what if the observed effect is due to the multiplication of many small factors?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Daniel Rokhsar</dc:creator>
  <cp:lastModifiedBy>Daniel Rokhsar</cp:lastModifiedBy>
  <cp:revision>26</cp:revision>
  <cp:lastPrinted>2022-01-24T19:02:09Z</cp:lastPrinted>
  <dcterms:created xsi:type="dcterms:W3CDTF">2020-12-29T00:52:12Z</dcterms:created>
  <dcterms:modified xsi:type="dcterms:W3CDTF">2022-01-24T19:27:15Z</dcterms:modified>
</cp:coreProperties>
</file>